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7" r:id="rId2"/>
    <p:sldId id="291" r:id="rId3"/>
    <p:sldId id="278" r:id="rId4"/>
    <p:sldId id="265" r:id="rId5"/>
    <p:sldId id="292" r:id="rId6"/>
    <p:sldId id="285" r:id="rId7"/>
    <p:sldId id="296" r:id="rId8"/>
    <p:sldId id="295" r:id="rId9"/>
    <p:sldId id="264" r:id="rId10"/>
    <p:sldId id="281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86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11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24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1191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907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570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667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319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618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55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67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451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08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62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22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76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026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47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96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75D7BF-80F4-451E-8F15-7540FAF6247A}"/>
              </a:ext>
            </a:extLst>
          </p:cNvPr>
          <p:cNvSpPr txBox="1"/>
          <p:nvPr/>
        </p:nvSpPr>
        <p:spPr>
          <a:xfrm>
            <a:off x="2483768" y="188639"/>
            <a:ext cx="4392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ШКАЛЫ МКДО 2021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ШКАЛЫ МОНИТОРИНГА КАЧЕСТВА ДОШКОЛЬНОГО ОБРАЗОВАНИЯ ДЕТЕЙ ОТ 3 ДО 7 ЛЕТ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59F209-664B-4037-81D4-669ADFD00D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4899" b="23108"/>
          <a:stretch/>
        </p:blipFill>
        <p:spPr>
          <a:xfrm>
            <a:off x="0" y="620688"/>
            <a:ext cx="9144000" cy="12961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F7EC657-5B3F-4960-A1BC-829E1631F3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45" t="7864" r="40128" b="10926"/>
          <a:stretch/>
        </p:blipFill>
        <p:spPr>
          <a:xfrm>
            <a:off x="3599892" y="3881958"/>
            <a:ext cx="2077166" cy="2735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FC04D0E-DDF8-46F1-BC4A-1DB52C269C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7" t="6852" r="73739" b="10925"/>
          <a:stretch/>
        </p:blipFill>
        <p:spPr>
          <a:xfrm>
            <a:off x="899591" y="3881958"/>
            <a:ext cx="1975585" cy="27354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2272122-6194-4804-A9E4-46C86E164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563" t="31728" b="15741"/>
          <a:stretch/>
        </p:blipFill>
        <p:spPr>
          <a:xfrm>
            <a:off x="6136795" y="4291544"/>
            <a:ext cx="2683677" cy="187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C9F81D-1811-4BBC-89A1-D8207447598B}"/>
              </a:ext>
            </a:extLst>
          </p:cNvPr>
          <p:cNvSpPr txBox="1"/>
          <p:nvPr/>
        </p:nvSpPr>
        <p:spPr>
          <a:xfrm>
            <a:off x="0" y="1484784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45F934-9AE1-496F-8970-61828B295E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9" r="1675"/>
          <a:stretch/>
        </p:blipFill>
        <p:spPr>
          <a:xfrm>
            <a:off x="42905" y="728700"/>
            <a:ext cx="910109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2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1543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1-й уровень. Требуется серьезная работа по повышению качества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Если все индикаторы 1-го уровня оценены положительно, но хотя бы один индикатор 2-го уровня имеет отрицательную отметку, то ДОО присваивается 1 балл по измеряемому показателю качества МКДО.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2-й уровень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Качество стремится к базовому.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все индикаторы 1-го и 2-го уровней оценены положительно, но хотя бы один индикатор 3-го уровня имеет отрицательную отметку, то ДОО присваивается 2 балла по измеряемому показателю качества МКДО.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3-й уровень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Базовый.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все индикаторы 1-го, 2-го и 3-го уровней оценены положительно, но хотя бы один индикатор 4-го уровня имеет отрицательную отметку, то ДОО присваивается 3 балла по измеряемому показателю качества МКДО.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4-й уровень. Хорошее качество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Если все индикаторы 1-го, 2-го, 3-го и 4-го уровней оценены положительно, но хотя бы один индикатор 5-го уровня имеет отрицательную отметку, то ДОО присваивается 4 балла по измеряемому показателю качества МКДО.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5-й уровень. Превосходное качество.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все индикаторы 1-го, 2-го, 3-го, 4-го и 5-го уровней оценены положительно, то ДОО присваивается 5 баллов по измеряемому показателю качества МКДО.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может набрать от 0 до 5 баллов по каждому из показателей качества МКДО. Чтобы достичь каждого уровня, нужно получить положительные оценки по индикаторам всех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предыдущих уровней и всем индикаторам данного уровня.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356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857232"/>
            <a:ext cx="78581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КАЧЕСТВА ДОШКОЛЬНОГО ОБРАЗОВАНИЯ МКДО 2021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  МКДО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МКДО осуществляется в целях информационной поддержки разработки и реализации государственной политики Российской Федерации в сфере дошкольного образования, непрерывного системного анализа и оценки состояния и перспектив развития образования (в том числе в части эффективности деятельности организаций, осуществляющих образовательную деятельность), усиления результативности функционирования образовательной системы за счет повышения качества принимаемых для нее управленческих решений, а также в целях выявления нарушения требований законодательства об образовании.</a:t>
            </a:r>
          </a:p>
          <a:p>
            <a:pPr algn="just">
              <a:buFont typeface="Wingdings" pitchFamily="2" charset="2"/>
              <a:buChar char="v"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МКДО создает основу для формирования единого образовательного пространства в сфере дошкольного образования, определяет единую систему показателей качества образовательной деятельности для сбора, систематизации и анализа данных о текущем качестве работы системы дошкольного образования Российской Федерации на уровне организации, реализующей образовательную деятельность в сфере дошкольного образования, на муниципальном, региональном и федеральном уровне управления дошкольным образованием, задает ориентиры для развития системы дошкольного образования Российской Федерации.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9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700808"/>
            <a:ext cx="7858180" cy="447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МКДО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Определить единые показатели качества МКДО, необходимые для сбора, систематизации и анализа информации о системе образования в части качества дошкольного образования на уровне организации, осуществляющей образовательную деятельность, на муниципальном, региональном и федеральном уровнях (далее — сбор, обработка и анализ информации);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Определить механизмы, процедуры и требования к инструментарию и технологическим решениям для сбора, обработки и анализа информации;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Обеспечить сбор информации о системе образования в части качества дошкольного образования в разрезе показателей качества МКДО, осуществить обработку, систематизацию и хранение полученной информации;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Обеспечить условия для непрерывного системного анализа качества дошкольного образования и анализа перспектив его развития;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Обеспечить доступность данных мониторинга для использования в непрерывной деятельности по повышению эффективности управления образованием и образовательной деятельности в качестве основы для развития дошкольного образования на всех уровнях управления системой дошкольного образования.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1F505E-436A-4A28-8161-F409CC3B02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548680"/>
            <a:ext cx="1944216" cy="135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39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71EBDB-901E-4F63-B450-DAD5BA3CBEBC}"/>
              </a:ext>
            </a:extLst>
          </p:cNvPr>
          <p:cNvSpPr txBox="1"/>
          <p:nvPr/>
        </p:nvSpPr>
        <p:spPr>
          <a:xfrm>
            <a:off x="683568" y="575164"/>
            <a:ext cx="83529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Шкалы МКДО содержат показатели по 9 областям качества: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	Образовательные ориентиры;</a:t>
            </a:r>
          </a:p>
          <a:p>
            <a:pPr marL="358775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	Образовательная программа;</a:t>
            </a:r>
          </a:p>
          <a:p>
            <a:pPr marL="358775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	Содержание образовательной деятельности;</a:t>
            </a:r>
          </a:p>
          <a:p>
            <a:pPr marL="358775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	Образовательный процесс;</a:t>
            </a:r>
          </a:p>
          <a:p>
            <a:pPr marL="358775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	Образовательные условия;</a:t>
            </a:r>
          </a:p>
          <a:p>
            <a:pPr marL="358775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	Условия получения дошкольного образования лицами с ограниченными возможностями здоровья и инвалидами;</a:t>
            </a:r>
          </a:p>
          <a:p>
            <a:pPr marL="358775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7)	Взаимодействие с родителями;</a:t>
            </a:r>
          </a:p>
          <a:p>
            <a:pPr marL="358775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8)	Здоровье, безопасность и повседневный уход;</a:t>
            </a:r>
          </a:p>
          <a:p>
            <a:pPr marL="358775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9)	Управление и развитие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51D893-704F-4EAB-B44E-991561267FE0}"/>
              </a:ext>
            </a:extLst>
          </p:cNvPr>
          <p:cNvSpPr txBox="1"/>
          <p:nvPr/>
        </p:nvSpPr>
        <p:spPr>
          <a:xfrm>
            <a:off x="179512" y="4941168"/>
            <a:ext cx="882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показателей МКДО включает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показателей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7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2935" y="260648"/>
            <a:ext cx="7465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аправления  исследования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 «Содержание образовательной деятельности»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BB05004-8DB8-443E-90BB-A3EB1385D8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3" t="4671"/>
          <a:stretch/>
        </p:blipFill>
        <p:spPr>
          <a:xfrm>
            <a:off x="898055" y="887749"/>
            <a:ext cx="6991433" cy="57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47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C9F81D-1811-4BBC-89A1-D8207447598B}"/>
              </a:ext>
            </a:extLst>
          </p:cNvPr>
          <p:cNvSpPr txBox="1"/>
          <p:nvPr/>
        </p:nvSpPr>
        <p:spPr>
          <a:xfrm>
            <a:off x="0" y="1484784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B77624D-3D65-48E7-ADC1-8ACA938381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" t="3568" r="1252" b="114"/>
          <a:stretch/>
        </p:blipFill>
        <p:spPr>
          <a:xfrm>
            <a:off x="2017790" y="896807"/>
            <a:ext cx="5900508" cy="35403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A8228D-75E9-46DA-A8A0-2A6B5F1AB0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2" t="2504" r="4134" b="6716"/>
          <a:stretch/>
        </p:blipFill>
        <p:spPr>
          <a:xfrm>
            <a:off x="2017790" y="4437112"/>
            <a:ext cx="5900508" cy="22744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3648" y="191937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Лист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1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образования» и с показателями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качества по определенному направлению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B6C8F9-B5D2-47D6-A2D1-15B340FE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78"/>
          <a:stretch/>
        </p:blipFill>
        <p:spPr>
          <a:xfrm>
            <a:off x="284627" y="1484784"/>
            <a:ext cx="8574746" cy="4608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136397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Лист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«Система уровневых индикаторов  МКДО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(см. образец слайд 11)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pPr algn="ctr"/>
            <a:r>
              <a:rPr lang="ru-RU" b="1" dirty="0" smtClean="0"/>
              <a:t>Оценочный лист № 2</a:t>
            </a:r>
            <a:endParaRPr lang="ru-RU" b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24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9AEC72-FE8D-48CE-8EE5-886597A2D8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83"/>
          <a:stretch/>
        </p:blipFill>
        <p:spPr>
          <a:xfrm>
            <a:off x="0" y="1484784"/>
            <a:ext cx="9144000" cy="51190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9752" y="332656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ЗАПОЛНЕНИЯ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Оценочный лист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«Система уровневых индикаторов  МКДО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8207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D9EB-6098-4486-8966-F1108E7D014A}"/>
              </a:ext>
            </a:extLst>
          </p:cNvPr>
          <p:cNvSpPr txBox="1"/>
          <p:nvPr/>
        </p:nvSpPr>
        <p:spPr>
          <a:xfrm>
            <a:off x="539552" y="128246"/>
            <a:ext cx="835292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уровень качества по конкретному направлению?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УРОВНЕВЫХ ИНДИКАТОРОВ МКДО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системы уровневых индикаторов позволит участникам мониторинга с высокой степенью надежности определить текущий уровень качества образовательной деятельности по каждому измеряемому показателю качества МКДО, получить представление о характеристиках более высоких уровней качества, выстроить по итогам оценивания соответствующую программу развития образования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B62764CB-50D0-4919-BBF0-BF1E67805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8849357"/>
              </p:ext>
            </p:extLst>
          </p:nvPr>
        </p:nvGraphicFramePr>
        <p:xfrm>
          <a:off x="323528" y="2492896"/>
          <a:ext cx="8352929" cy="11521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70318">
                  <a:extLst>
                    <a:ext uri="{9D8B030D-6E8A-4147-A177-3AD203B41FA5}">
                      <a16:colId xmlns:a16="http://schemas.microsoft.com/office/drawing/2014/main" xmlns="" val="1586559341"/>
                    </a:ext>
                  </a:extLst>
                </a:gridCol>
                <a:gridCol w="1670318">
                  <a:extLst>
                    <a:ext uri="{9D8B030D-6E8A-4147-A177-3AD203B41FA5}">
                      <a16:colId xmlns:a16="http://schemas.microsoft.com/office/drawing/2014/main" xmlns="" val="2382488511"/>
                    </a:ext>
                  </a:extLst>
                </a:gridCol>
                <a:gridCol w="1671657">
                  <a:extLst>
                    <a:ext uri="{9D8B030D-6E8A-4147-A177-3AD203B41FA5}">
                      <a16:colId xmlns:a16="http://schemas.microsoft.com/office/drawing/2014/main" xmlns="" val="703077087"/>
                    </a:ext>
                  </a:extLst>
                </a:gridCol>
                <a:gridCol w="1670318">
                  <a:extLst>
                    <a:ext uri="{9D8B030D-6E8A-4147-A177-3AD203B41FA5}">
                      <a16:colId xmlns:a16="http://schemas.microsoft.com/office/drawing/2014/main" xmlns="" val="2839843658"/>
                    </a:ext>
                  </a:extLst>
                </a:gridCol>
                <a:gridCol w="1670318">
                  <a:extLst>
                    <a:ext uri="{9D8B030D-6E8A-4147-A177-3AD203B41FA5}">
                      <a16:colId xmlns:a16="http://schemas.microsoft.com/office/drawing/2014/main" xmlns="" val="1114980318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>
                        <a:spcBef>
                          <a:spcPts val="280"/>
                        </a:spcBef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280"/>
                        </a:spcBef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1.</a:t>
                      </a: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Требуется</a:t>
                      </a: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серьезная</a:t>
                      </a: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</a:t>
                      </a:r>
                      <a:r>
                        <a:rPr lang="ru-RU" sz="1400" spc="-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повышению</a:t>
                      </a:r>
                      <a:r>
                        <a:rPr lang="ru-RU" sz="14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R="28575" algn="ctr">
                        <a:lnSpc>
                          <a:spcPts val="985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стремится</a:t>
                      </a: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  <a:p>
                      <a:pPr marR="28575" algn="ctr">
                        <a:lnSpc>
                          <a:spcPts val="985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базовому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0"/>
                        </a:spcBef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15"/>
                        </a:spcBef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3.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0"/>
                        </a:spcBef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15"/>
                        </a:spcBef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4.</a:t>
                      </a: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Хорошее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73038" indent="-80963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173038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Превосходное</a:t>
                      </a: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542021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F50F2A-B736-40AF-9EDD-0482D34849BE}"/>
              </a:ext>
            </a:extLst>
          </p:cNvPr>
          <p:cNvSpPr txBox="1"/>
          <p:nvPr/>
        </p:nvSpPr>
        <p:spPr>
          <a:xfrm>
            <a:off x="1" y="3855238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5475"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в Оценочном листе Шкал МКДО предусмотрена возможность фиксации также нулевого уровня качества и неприменимости требований показателя к оценке отдельных ДОО. Таким образом, отметка каждого показателя может иметь 7 возможных состояний:</a:t>
            </a:r>
          </a:p>
          <a:p>
            <a:pPr indent="625475"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Неприменимо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Если в ДОО по объективным причинам вообще не ведется деятельность, предусмотренная каким-либо показателем. Например, при отсутствии детей с ОВЗ в ГРУППЕ и в детском саду в целом может быть зафиксирована отметка «НП».</a:t>
            </a:r>
          </a:p>
          <a:p>
            <a:pPr indent="625475" algn="just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Нулевой уровень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Если работа по оцениваемому показателю не ведется или хотя бы один из индикаторов 1-го уровня не может быть оценен положительно, то речь идет о тревожном уровне качества образования по данному показателю. В таком случае по показателю ставится оценка «0 баллов» и фиксируется нулевой уровень качества.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101472529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1367</TotalTime>
  <Words>767</Words>
  <Application>Microsoft Office PowerPoint</Application>
  <PresentationFormat>Экран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Cymbal</cp:lastModifiedBy>
  <cp:revision>65</cp:revision>
  <dcterms:created xsi:type="dcterms:W3CDTF">2014-06-20T20:32:54Z</dcterms:created>
  <dcterms:modified xsi:type="dcterms:W3CDTF">2022-04-12T05:54:28Z</dcterms:modified>
</cp:coreProperties>
</file>